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</p:sldIdLst>
  <p:sldSz cx="21945600" cy="43891200"/>
  <p:notesSz cx="6858000" cy="9144000"/>
  <p:defaultTextStyle>
    <a:defPPr>
      <a:defRPr lang="en-US"/>
    </a:defPPr>
    <a:lvl1pPr marL="0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79880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59760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40275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320155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900035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79915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1060430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640310" algn="l" defTabSz="315976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-372" y="-72"/>
      </p:cViewPr>
      <p:guideLst>
        <p:guide orient="horz" pos="13823"/>
        <p:guide pos="6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3312F-E326-44AA-8B7E-520DA011BC1E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57475" y="1143000"/>
            <a:ext cx="15430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13F79B-197B-4616-A796-BAC7558AF32A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79880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59760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40275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320155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900035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79915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1060430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640310" algn="l" defTabSz="315976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57475" y="1143000"/>
            <a:ext cx="15430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13F79B-197B-4616-A796-BAC7558AF32A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1" y="7183124"/>
            <a:ext cx="16459200" cy="15280640"/>
          </a:xfrm>
        </p:spPr>
        <p:txBody>
          <a:bodyPr anchor="b"/>
          <a:lstStyle>
            <a:lvl1pPr algn="ctr">
              <a:defRPr sz="7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1" y="23053044"/>
            <a:ext cx="16459200" cy="10596876"/>
          </a:xfrm>
        </p:spPr>
        <p:txBody>
          <a:bodyPr/>
          <a:lstStyle>
            <a:lvl1pPr marL="0" indent="0" algn="ctr">
              <a:buNone/>
              <a:defRPr sz="3100"/>
            </a:lvl1pPr>
            <a:lvl2pPr marL="582295" indent="0" algn="ctr">
              <a:buNone/>
              <a:defRPr sz="2500"/>
            </a:lvl2pPr>
            <a:lvl3pPr marL="1165225" indent="0" algn="ctr">
              <a:buNone/>
              <a:defRPr sz="2300"/>
            </a:lvl3pPr>
            <a:lvl4pPr marL="1747520" indent="0" algn="ctr">
              <a:buNone/>
              <a:defRPr sz="2000"/>
            </a:lvl4pPr>
            <a:lvl5pPr marL="2330450" indent="0" algn="ctr">
              <a:buNone/>
              <a:defRPr sz="2000"/>
            </a:lvl5pPr>
            <a:lvl6pPr marL="2912745" indent="0" algn="ctr">
              <a:buNone/>
              <a:defRPr sz="2000"/>
            </a:lvl6pPr>
            <a:lvl7pPr marL="3495675" indent="0" algn="ctr">
              <a:buNone/>
              <a:defRPr sz="2000"/>
            </a:lvl7pPr>
            <a:lvl8pPr marL="4077970" indent="0" algn="ctr">
              <a:buNone/>
              <a:defRPr sz="2000"/>
            </a:lvl8pPr>
            <a:lvl9pPr marL="46609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552015" y="10312407"/>
            <a:ext cx="8301038" cy="1642059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6045" y="10312407"/>
            <a:ext cx="24631650" cy="1642059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331" y="10942327"/>
            <a:ext cx="18928080" cy="18257516"/>
          </a:xfrm>
        </p:spPr>
        <p:txBody>
          <a:bodyPr anchor="b"/>
          <a:lstStyle>
            <a:lvl1pPr>
              <a:defRPr sz="7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7331" y="29372567"/>
            <a:ext cx="18928080" cy="9601197"/>
          </a:xfrm>
        </p:spPr>
        <p:txBody>
          <a:bodyPr/>
          <a:lstStyle>
            <a:lvl1pPr marL="0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1pPr>
            <a:lvl2pPr marL="582295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16522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7475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33045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291274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4956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07797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46609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6046" y="51582324"/>
            <a:ext cx="16464915" cy="12293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85281" y="51582324"/>
            <a:ext cx="16467774" cy="12293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19" y="2336803"/>
            <a:ext cx="18928080" cy="848360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19" y="10759443"/>
            <a:ext cx="9284017" cy="5273036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2295" indent="0">
              <a:buNone/>
              <a:defRPr sz="2500" b="1"/>
            </a:lvl2pPr>
            <a:lvl3pPr marL="1165225" indent="0">
              <a:buNone/>
              <a:defRPr sz="2300" b="1"/>
            </a:lvl3pPr>
            <a:lvl4pPr marL="1747520" indent="0">
              <a:buNone/>
              <a:defRPr sz="2000" b="1"/>
            </a:lvl4pPr>
            <a:lvl5pPr marL="2330450" indent="0">
              <a:buNone/>
              <a:defRPr sz="2000" b="1"/>
            </a:lvl5pPr>
            <a:lvl6pPr marL="2912745" indent="0">
              <a:buNone/>
              <a:defRPr sz="2000" b="1"/>
            </a:lvl6pPr>
            <a:lvl7pPr marL="3495675" indent="0">
              <a:buNone/>
              <a:defRPr sz="2000" b="1"/>
            </a:lvl7pPr>
            <a:lvl8pPr marL="4077970" indent="0">
              <a:buNone/>
              <a:defRPr sz="2000" b="1"/>
            </a:lvl8pPr>
            <a:lvl9pPr marL="466090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19" y="16032481"/>
            <a:ext cx="9284017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09960" y="10759443"/>
            <a:ext cx="9329739" cy="5273036"/>
          </a:xfrm>
        </p:spPr>
        <p:txBody>
          <a:bodyPr anchor="b"/>
          <a:lstStyle>
            <a:lvl1pPr marL="0" indent="0">
              <a:buNone/>
              <a:defRPr sz="3100" b="1"/>
            </a:lvl1pPr>
            <a:lvl2pPr marL="582295" indent="0">
              <a:buNone/>
              <a:defRPr sz="2500" b="1"/>
            </a:lvl2pPr>
            <a:lvl3pPr marL="1165225" indent="0">
              <a:buNone/>
              <a:defRPr sz="2300" b="1"/>
            </a:lvl3pPr>
            <a:lvl4pPr marL="1747520" indent="0">
              <a:buNone/>
              <a:defRPr sz="2000" b="1"/>
            </a:lvl4pPr>
            <a:lvl5pPr marL="2330450" indent="0">
              <a:buNone/>
              <a:defRPr sz="2000" b="1"/>
            </a:lvl5pPr>
            <a:lvl6pPr marL="2912745" indent="0">
              <a:buNone/>
              <a:defRPr sz="2000" b="1"/>
            </a:lvl6pPr>
            <a:lvl7pPr marL="3495675" indent="0">
              <a:buNone/>
              <a:defRPr sz="2000" b="1"/>
            </a:lvl7pPr>
            <a:lvl8pPr marL="4077970" indent="0">
              <a:buNone/>
              <a:defRPr sz="2000" b="1"/>
            </a:lvl8pPr>
            <a:lvl9pPr marL="4660900" indent="0">
              <a:buNone/>
              <a:defRPr sz="20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09960" y="16032481"/>
            <a:ext cx="9329739" cy="235813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20" y="2926081"/>
            <a:ext cx="7078026" cy="10241279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29739" y="6319523"/>
            <a:ext cx="11109960" cy="31191200"/>
          </a:xfr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20" y="13167361"/>
            <a:ext cx="7078026" cy="24394163"/>
          </a:xfrm>
        </p:spPr>
        <p:txBody>
          <a:bodyPr/>
          <a:lstStyle>
            <a:lvl1pPr marL="0" indent="0">
              <a:buNone/>
              <a:defRPr sz="2000"/>
            </a:lvl1pPr>
            <a:lvl2pPr marL="582295" indent="0">
              <a:buNone/>
              <a:defRPr sz="1800"/>
            </a:lvl2pPr>
            <a:lvl3pPr marL="1165225" indent="0">
              <a:buNone/>
              <a:defRPr sz="1500"/>
            </a:lvl3pPr>
            <a:lvl4pPr marL="1747520" indent="0">
              <a:buNone/>
              <a:defRPr sz="1300"/>
            </a:lvl4pPr>
            <a:lvl5pPr marL="2330450" indent="0">
              <a:buNone/>
              <a:defRPr sz="1300"/>
            </a:lvl5pPr>
            <a:lvl6pPr marL="2912745" indent="0">
              <a:buNone/>
              <a:defRPr sz="1300"/>
            </a:lvl6pPr>
            <a:lvl7pPr marL="3495675" indent="0">
              <a:buNone/>
              <a:defRPr sz="1300"/>
            </a:lvl7pPr>
            <a:lvl8pPr marL="4077970" indent="0">
              <a:buNone/>
              <a:defRPr sz="1300"/>
            </a:lvl8pPr>
            <a:lvl9pPr marL="466090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20" y="2926081"/>
            <a:ext cx="7078026" cy="10241279"/>
          </a:xfrm>
        </p:spPr>
        <p:txBody>
          <a:bodyPr anchor="b"/>
          <a:lstStyle>
            <a:lvl1pPr>
              <a:defRPr sz="41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329739" y="6319523"/>
            <a:ext cx="11109960" cy="31191200"/>
          </a:xfrm>
        </p:spPr>
        <p:txBody>
          <a:bodyPr/>
          <a:lstStyle>
            <a:lvl1pPr marL="0" indent="0">
              <a:buNone/>
              <a:defRPr sz="4100"/>
            </a:lvl1pPr>
            <a:lvl2pPr marL="582295" indent="0">
              <a:buNone/>
              <a:defRPr sz="3600"/>
            </a:lvl2pPr>
            <a:lvl3pPr marL="1165225" indent="0">
              <a:buNone/>
              <a:defRPr sz="3100"/>
            </a:lvl3pPr>
            <a:lvl4pPr marL="1747520" indent="0">
              <a:buNone/>
              <a:defRPr sz="2500"/>
            </a:lvl4pPr>
            <a:lvl5pPr marL="2330450" indent="0">
              <a:buNone/>
              <a:defRPr sz="2500"/>
            </a:lvl5pPr>
            <a:lvl6pPr marL="2912745" indent="0">
              <a:buNone/>
              <a:defRPr sz="2500"/>
            </a:lvl6pPr>
            <a:lvl7pPr marL="3495675" indent="0">
              <a:buNone/>
              <a:defRPr sz="2500"/>
            </a:lvl7pPr>
            <a:lvl8pPr marL="4077970" indent="0">
              <a:buNone/>
              <a:defRPr sz="2500"/>
            </a:lvl8pPr>
            <a:lvl9pPr marL="4660900" indent="0">
              <a:buNone/>
              <a:defRPr sz="2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20" y="13167361"/>
            <a:ext cx="7078026" cy="24394163"/>
          </a:xfrm>
        </p:spPr>
        <p:txBody>
          <a:bodyPr/>
          <a:lstStyle>
            <a:lvl1pPr marL="0" indent="0">
              <a:buNone/>
              <a:defRPr sz="2000"/>
            </a:lvl1pPr>
            <a:lvl2pPr marL="582295" indent="0">
              <a:buNone/>
              <a:defRPr sz="1800"/>
            </a:lvl2pPr>
            <a:lvl3pPr marL="1165225" indent="0">
              <a:buNone/>
              <a:defRPr sz="1500"/>
            </a:lvl3pPr>
            <a:lvl4pPr marL="1747520" indent="0">
              <a:buNone/>
              <a:defRPr sz="1300"/>
            </a:lvl4pPr>
            <a:lvl5pPr marL="2330450" indent="0">
              <a:buNone/>
              <a:defRPr sz="1300"/>
            </a:lvl5pPr>
            <a:lvl6pPr marL="2912745" indent="0">
              <a:buNone/>
              <a:defRPr sz="1300"/>
            </a:lvl6pPr>
            <a:lvl7pPr marL="3495675" indent="0">
              <a:buNone/>
              <a:defRPr sz="1300"/>
            </a:lvl7pPr>
            <a:lvl8pPr marL="4077970" indent="0">
              <a:buNone/>
              <a:defRPr sz="1300"/>
            </a:lvl8pPr>
            <a:lvl9pPr marL="466090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1" y="2336803"/>
            <a:ext cx="18928080" cy="8483603"/>
          </a:xfrm>
          <a:prstGeom prst="rect">
            <a:avLst/>
          </a:prstGeom>
        </p:spPr>
        <p:txBody>
          <a:bodyPr vert="horz" lIns="116522" tIns="58261" rIns="116522" bIns="5826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1" y="11684001"/>
            <a:ext cx="18928080" cy="27848564"/>
          </a:xfrm>
          <a:prstGeom prst="rect">
            <a:avLst/>
          </a:prstGeom>
        </p:spPr>
        <p:txBody>
          <a:bodyPr vert="horz" lIns="116522" tIns="58261" rIns="116522" bIns="5826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1" y="40680643"/>
            <a:ext cx="4937760" cy="2336800"/>
          </a:xfrm>
          <a:prstGeom prst="rect">
            <a:avLst/>
          </a:prstGeom>
        </p:spPr>
        <p:txBody>
          <a:bodyPr vert="horz" lIns="116522" tIns="58261" rIns="116522" bIns="58261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C7C53-A798-4D69-A3C4-D69E63E8E2A8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69481" y="40680643"/>
            <a:ext cx="7406640" cy="2336800"/>
          </a:xfrm>
          <a:prstGeom prst="rect">
            <a:avLst/>
          </a:prstGeom>
        </p:spPr>
        <p:txBody>
          <a:bodyPr vert="horz" lIns="116522" tIns="58261" rIns="116522" bIns="58261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99080" y="40680643"/>
            <a:ext cx="4937760" cy="2336800"/>
          </a:xfrm>
          <a:prstGeom prst="rect">
            <a:avLst/>
          </a:prstGeom>
        </p:spPr>
        <p:txBody>
          <a:bodyPr vert="horz" lIns="116522" tIns="58261" rIns="116522" bIns="58261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1B58B-2BC1-4FA9-85CF-FFA9E36B32A0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1164590" rtl="0" eaLnBrk="1" latinLnBrk="0" hangingPunct="1">
        <a:lnSpc>
          <a:spcPct val="90000"/>
        </a:lnSpc>
        <a:spcBef>
          <a:spcPct val="0"/>
        </a:spcBef>
        <a:buNone/>
        <a:defRPr sz="5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465" indent="-291465" algn="l" defTabSz="1164590" rtl="0" eaLnBrk="1" latinLnBrk="0" hangingPunct="1">
        <a:lnSpc>
          <a:spcPct val="90000"/>
        </a:lnSpc>
        <a:spcBef>
          <a:spcPts val="1275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73760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456690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2038985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621915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204210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787140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369435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952365" indent="-291465" algn="l" defTabSz="1164590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2295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65225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47520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30450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12745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95675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77970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900" algn="l" defTabSz="1164590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jpe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761" y="2234830"/>
            <a:ext cx="18928080" cy="1895057"/>
          </a:xfrm>
        </p:spPr>
        <p:txBody>
          <a:bodyPr/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6547701"/>
            <a:ext cx="11144250" cy="8129874"/>
          </a:xfr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Ins="64008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A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</a:t>
            </a:r>
            <a:r>
              <a:rPr lang="en-US" sz="4000" b="1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smart meter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is an electronic</a:t>
            </a:r>
            <a:r>
              <a:rPr lang="en-US" sz="4000" dirty="0" smtClean="0">
                <a:solidFill>
                  <a:srgbClr val="0000FF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device that records consumption 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of electric energy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in intervals of an hour or less 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and communicates that information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daily 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back to 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the utility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for monitoring and billing purposes</a:t>
            </a: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.</a:t>
            </a:r>
            <a:r>
              <a:rPr lang="en-US" sz="4000" baseline="30000" dirty="0" smtClean="0">
                <a:solidFill>
                  <a:srgbClr val="0B0080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 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 </a:t>
            </a:r>
            <a:endParaRPr lang="en-US" sz="4000" dirty="0" smtClean="0">
              <a:solidFill>
                <a:srgbClr val="252525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Smart 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meters </a:t>
            </a:r>
            <a:r>
              <a:rPr lang="en-US" sz="4000" b="1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enable two-way communication </a:t>
            </a:r>
            <a:r>
              <a:rPr lang="en-US" sz="4000" dirty="0">
                <a:solidFill>
                  <a:srgbClr val="252525"/>
                </a:solidFill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between the meter and the central system. Unlike home energy monitors, smart meters can gather data for remote reporting.</a:t>
            </a:r>
            <a:endParaRPr lang="en-US" sz="4000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meters offer potential benefits to the customers in terms of estimated bills and a better way to manage the energy resources.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4065" y="0"/>
            <a:ext cx="21945225" cy="563880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6522" tIns="58261" rIns="116522" bIns="58261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74068" y="404628"/>
            <a:ext cx="18342732" cy="4624070"/>
          </a:xfrm>
          <a:prstGeom prst="rect">
            <a:avLst/>
          </a:prstGeom>
          <a:noFill/>
        </p:spPr>
        <p:txBody>
          <a:bodyPr wrap="square" lIns="116522" tIns="58261" rIns="116522" bIns="58261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6600" b="1" dirty="0" smtClean="0">
                <a:solidFill>
                  <a:schemeClr val="bg1"/>
                </a:solidFill>
              </a:rPr>
              <a:t>Smart Metering</a:t>
            </a:r>
            <a:endParaRPr lang="en-IN" sz="66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pt-BR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Dr. Manohara </a:t>
            </a:r>
            <a:r>
              <a:rPr lang="pt-BR" sz="4400" b="1" dirty="0">
                <a:solidFill>
                  <a:schemeClr val="bg1"/>
                </a:solidFill>
                <a:cs typeface="Times New Roman" panose="02020603050405020304" pitchFamily="18" charset="0"/>
              </a:rPr>
              <a:t>Pai </a:t>
            </a:r>
            <a:r>
              <a:rPr lang="pt-BR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M.M.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pt-BR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Dr. Radhika </a:t>
            </a:r>
            <a:r>
              <a:rPr lang="pt-BR" sz="4400" b="1" dirty="0">
                <a:solidFill>
                  <a:schemeClr val="bg1"/>
                </a:solidFill>
                <a:cs typeface="Times New Roman" panose="02020603050405020304" pitchFamily="18" charset="0"/>
              </a:rPr>
              <a:t>M. Pai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Ms. Pooja B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en-IN" sz="4400" b="1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Anindya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A.S.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M.S. Srinivas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en-IN" sz="4400" b="1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Shubankar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M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en-IN" sz="44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Saina</a:t>
            </a:r>
            <a:r>
              <a:rPr lang="en-IN" sz="4400" b="1" dirty="0">
                <a:solidFill>
                  <a:schemeClr val="bg1"/>
                </a:solidFill>
                <a:cs typeface="Times New Roman" panose="02020603050405020304" pitchFamily="18" charset="0"/>
              </a:rPr>
              <a:t> R. </a:t>
            </a:r>
            <a:r>
              <a:rPr lang="en-IN" sz="4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Z.</a:t>
            </a:r>
            <a:r>
              <a:rPr lang="en-IN" sz="4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4 </a:t>
            </a:r>
            <a:endParaRPr lang="en-IN" sz="4400" b="1" baseline="300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>
              <a:spcAft>
                <a:spcPts val="1800"/>
              </a:spcAft>
            </a:pPr>
            <a:r>
              <a:rPr lang="en-IN" sz="2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1</a:t>
            </a:r>
            <a:r>
              <a:rPr 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Dr. TMA Pai Endowment chair in Cloud Computing and Data Analytics &amp;</a:t>
            </a:r>
            <a:r>
              <a:rPr 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Professor, </a:t>
            </a:r>
            <a:r>
              <a:rPr lang="en-IN" sz="2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Professor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, </a:t>
            </a:r>
            <a:r>
              <a:rPr lang="en-IN" sz="2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3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Assistant Professor, </a:t>
            </a:r>
            <a:r>
              <a:rPr lang="en-US" sz="2400" b="1" baseline="300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4</a:t>
            </a:r>
            <a:r>
              <a:rPr lang="en-US" sz="24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Student </a:t>
            </a:r>
            <a:endParaRPr lang="en-US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algn="ctr">
              <a:spcAft>
                <a:spcPts val="1800"/>
              </a:spcAft>
            </a:pPr>
            <a:r>
              <a:rPr lang="en-US" sz="4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Innovation Centre, </a:t>
            </a:r>
            <a:r>
              <a:rPr lang="en-IN" sz="4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Manipal Institute </a:t>
            </a:r>
            <a:r>
              <a:rPr lang="en-IN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of Technology (MIT),  Manipal University, </a:t>
            </a:r>
            <a:r>
              <a:rPr lang="en-IN" sz="4000" b="1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Manipal, Karnataka, India</a:t>
            </a:r>
            <a:endParaRPr 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40" name="Picture 3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0" y="404628"/>
            <a:ext cx="1547867" cy="243203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018" y="5638802"/>
            <a:ext cx="21915144" cy="9088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16522" tIns="58261" rIns="116522" bIns="58261" rtlCol="0" anchor="ctr"/>
          <a:lstStyle/>
          <a:p>
            <a:pPr algn="ctr"/>
            <a:r>
              <a:rPr lang="en-US" sz="6000" b="1" dirty="0" smtClean="0"/>
              <a:t>INTRODUCTION</a:t>
            </a:r>
            <a:endParaRPr lang="en-US" sz="6000" b="1" dirty="0"/>
          </a:p>
        </p:txBody>
      </p: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0" y="404628"/>
            <a:ext cx="1536166" cy="225783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7" name="Rectangle 66"/>
          <p:cNvSpPr/>
          <p:nvPr/>
        </p:nvSpPr>
        <p:spPr>
          <a:xfrm>
            <a:off x="1" y="14677574"/>
            <a:ext cx="21921159" cy="9434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116522" tIns="58261" rIns="116522" bIns="58261" rtlCol="0" anchor="ctr"/>
          <a:lstStyle/>
          <a:p>
            <a:pPr algn="ctr"/>
            <a:r>
              <a:rPr lang="en-US" sz="6000" b="1" dirty="0" smtClean="0"/>
              <a:t>BLOCK DIAGRAM</a:t>
            </a:r>
            <a:endParaRPr lang="en-US" sz="6000" b="1" dirty="0"/>
          </a:p>
        </p:txBody>
      </p:sp>
      <p:sp>
        <p:nvSpPr>
          <p:cNvPr id="72" name="Rectangle 71"/>
          <p:cNvSpPr/>
          <p:nvPr/>
        </p:nvSpPr>
        <p:spPr>
          <a:xfrm>
            <a:off x="-24063" y="27778223"/>
            <a:ext cx="21993224" cy="8539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116522" tIns="58261" rIns="116522" bIns="58261" rtlCol="0" anchor="ctr"/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IPv6 </a:t>
            </a:r>
            <a:r>
              <a:rPr lang="en-US" sz="4800" b="1" dirty="0">
                <a:solidFill>
                  <a:schemeClr val="bg1"/>
                </a:solidFill>
                <a:latin typeface="Lucida Calligraphy" panose="03010101010101010101" pitchFamily="66" charset="0"/>
              </a:rPr>
              <a:t>Enabled Smart M</a:t>
            </a:r>
            <a:r>
              <a:rPr lang="en-US" sz="4800" b="1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etering Systems</a:t>
            </a:r>
            <a:endParaRPr lang="en-US" sz="4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77" name="Content Placeholder 4"/>
          <p:cNvSpPr txBox="1"/>
          <p:nvPr/>
        </p:nvSpPr>
        <p:spPr>
          <a:xfrm>
            <a:off x="-33588" y="28632151"/>
            <a:ext cx="21969663" cy="1076032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16522" tIns="58261" rIns="640080" bIns="58261" rtlCol="0" anchor="ctr">
            <a:noAutofit/>
          </a:bodyPr>
          <a:lstStyle>
            <a:lvl1pPr marL="291465" indent="-291465" algn="l" defTabSz="1164590" rtl="0" eaLnBrk="1" latinLnBrk="0" hangingPunct="1">
              <a:lnSpc>
                <a:spcPct val="90000"/>
              </a:lnSpc>
              <a:spcBef>
                <a:spcPts val="1275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7376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5669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03898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62191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0421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78714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36943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95236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752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218440" algn="l"/>
              </a:tabLst>
            </a:pPr>
            <a:endParaRPr lang="en-US" sz="33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Content Placeholder 4"/>
          <p:cNvSpPr txBox="1"/>
          <p:nvPr/>
        </p:nvSpPr>
        <p:spPr>
          <a:xfrm>
            <a:off x="-62540" y="39392473"/>
            <a:ext cx="21983700" cy="47167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16522" tIns="58261" rIns="640080" bIns="58261" rtlCol="0" anchor="ctr">
            <a:noAutofit/>
          </a:bodyPr>
          <a:lstStyle>
            <a:lvl1pPr marL="291465" indent="-291465" algn="l" defTabSz="1164590" rtl="0" eaLnBrk="1" latinLnBrk="0" hangingPunct="1">
              <a:lnSpc>
                <a:spcPct val="90000"/>
              </a:lnSpc>
              <a:spcBef>
                <a:spcPts val="1275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7376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5669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03898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62191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0421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78714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36943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95236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7520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None/>
              <a:tabLst>
                <a:tab pos="218440" algn="l"/>
              </a:tabLst>
            </a:pPr>
            <a:endParaRPr lang="en-US" sz="33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62539" y="39392473"/>
            <a:ext cx="22008140" cy="10409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116522" tIns="58261" rIns="116522" bIns="58261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APPLICATIONS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80" name="Content Placeholder 4"/>
          <p:cNvSpPr txBox="1"/>
          <p:nvPr/>
        </p:nvSpPr>
        <p:spPr>
          <a:xfrm>
            <a:off x="1" y="15621001"/>
            <a:ext cx="11637277" cy="1215722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16522" tIns="58261" rIns="640080" bIns="58261" rtlCol="0" anchor="ctr">
            <a:noAutofit/>
          </a:bodyPr>
          <a:lstStyle>
            <a:lvl1pPr marL="291465" indent="-291465" algn="l" defTabSz="1164590" rtl="0" eaLnBrk="1" latinLnBrk="0" hangingPunct="1">
              <a:lnSpc>
                <a:spcPct val="90000"/>
              </a:lnSpc>
              <a:spcBef>
                <a:spcPts val="1275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7376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5669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03898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62191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0421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78714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36943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95236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2270" indent="0" algn="just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3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6017" y="15621001"/>
            <a:ext cx="21915143" cy="9525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bg1"/>
                </a:solidFill>
                <a:latin typeface="Lucida Calligraphy" panose="03010101010101010101" pitchFamily="66" charset="0"/>
              </a:rPr>
              <a:t>IPv4 Enabled Smart Metering Systems</a:t>
            </a:r>
            <a:endParaRPr lang="en-US" sz="4800" b="1" dirty="0">
              <a:solidFill>
                <a:schemeClr val="bg1"/>
              </a:solidFill>
              <a:latin typeface="Lucida Calligraphy" panose="03010101010101010101" pitchFamily="66" charset="0"/>
            </a:endParaRPr>
          </a:p>
        </p:txBody>
      </p:sp>
      <p:sp>
        <p:nvSpPr>
          <p:cNvPr id="91" name="Cloud 90"/>
          <p:cNvSpPr/>
          <p:nvPr/>
        </p:nvSpPr>
        <p:spPr>
          <a:xfrm>
            <a:off x="15828297" y="33990687"/>
            <a:ext cx="3475287" cy="2121629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Internet</a:t>
            </a:r>
            <a:endParaRPr lang="en-US" sz="4400" dirty="0"/>
          </a:p>
        </p:txBody>
      </p:sp>
      <p:pic>
        <p:nvPicPr>
          <p:cNvPr id="103" name="Picture 2" descr="j02353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067" y="31056785"/>
            <a:ext cx="3263625" cy="25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26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4234" y="31449107"/>
            <a:ext cx="1936002" cy="1936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7" name="Straight Arrow Connector 116"/>
          <p:cNvCxnSpPr/>
          <p:nvPr/>
        </p:nvCxnSpPr>
        <p:spPr>
          <a:xfrm flipV="1">
            <a:off x="14451155" y="35240374"/>
            <a:ext cx="1492452" cy="1031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Rectangle 1031"/>
          <p:cNvSpPr/>
          <p:nvPr/>
        </p:nvSpPr>
        <p:spPr>
          <a:xfrm>
            <a:off x="-24064" y="5471251"/>
            <a:ext cx="21945226" cy="167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18517425" y="33311693"/>
            <a:ext cx="818140" cy="678994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 flipV="1">
            <a:off x="16472235" y="33311693"/>
            <a:ext cx="472206" cy="941952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/>
          <p:cNvSpPr txBox="1"/>
          <p:nvPr/>
        </p:nvSpPr>
        <p:spPr>
          <a:xfrm>
            <a:off x="226200" y="40968213"/>
            <a:ext cx="106955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5"/>
              </a:buBlip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Produce Error Free Bills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Blip>
                <a:blip r:embed="rId5"/>
              </a:buBlip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etter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tilization of Energy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esources</a:t>
            </a:r>
            <a:endParaRPr lang="en-US" sz="4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1" name="TextBox 1030"/>
          <p:cNvSpPr txBox="1"/>
          <p:nvPr/>
        </p:nvSpPr>
        <p:spPr>
          <a:xfrm>
            <a:off x="11362055" y="40968213"/>
            <a:ext cx="102203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 algn="just">
              <a:buBlip>
                <a:blip r:embed="rId5"/>
              </a:buBlip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Current Leakage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indent="-857250" algn="just">
              <a:buBlip>
                <a:blip r:embed="rId5"/>
              </a:buBlip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Power Consumption by Smart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ppliance.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Content Placeholder 4"/>
          <p:cNvSpPr txBox="1"/>
          <p:nvPr/>
        </p:nvSpPr>
        <p:spPr>
          <a:xfrm>
            <a:off x="11121388" y="6547701"/>
            <a:ext cx="10760044" cy="8129873"/>
          </a:xfrm>
          <a:prstGeom prst="rect">
            <a:avLst/>
          </a:prstGeom>
          <a:ln w="1270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16522" tIns="58261" rIns="640080" bIns="58261" rtlCol="0" anchor="t">
            <a:noAutofit/>
          </a:bodyPr>
          <a:lstStyle>
            <a:lvl1pPr marL="291465" indent="-291465" algn="l" defTabSz="1164590" rtl="0" eaLnBrk="1" latinLnBrk="0" hangingPunct="1">
              <a:lnSpc>
                <a:spcPct val="90000"/>
              </a:lnSpc>
              <a:spcBef>
                <a:spcPts val="1275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7376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45669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03898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62191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20421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3787140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36943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4952365" indent="-291465" algn="l" defTabSz="1164590" rtl="0" eaLnBrk="1" latinLnBrk="0" hangingPunct="1">
              <a:lnSpc>
                <a:spcPct val="90000"/>
              </a:lnSpc>
              <a:spcBef>
                <a:spcPts val="635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3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0" name="Picture 34" descr="#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8720" y="7995647"/>
            <a:ext cx="2062754" cy="2062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1" name="Group 35"/>
          <p:cNvGrpSpPr/>
          <p:nvPr/>
        </p:nvGrpSpPr>
        <p:grpSpPr bwMode="auto">
          <a:xfrm>
            <a:off x="19642401" y="12106530"/>
            <a:ext cx="2252751" cy="2567211"/>
            <a:chOff x="4422" y="2659"/>
            <a:chExt cx="565" cy="726"/>
          </a:xfrm>
        </p:grpSpPr>
        <p:pic>
          <p:nvPicPr>
            <p:cNvPr id="172" name="Picture 36" descr="#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659"/>
              <a:ext cx="56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37" descr="#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2795"/>
              <a:ext cx="21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Group 35"/>
          <p:cNvGrpSpPr/>
          <p:nvPr/>
        </p:nvGrpSpPr>
        <p:grpSpPr bwMode="auto">
          <a:xfrm>
            <a:off x="18610015" y="35230058"/>
            <a:ext cx="2252751" cy="2567211"/>
            <a:chOff x="4422" y="2659"/>
            <a:chExt cx="565" cy="726"/>
          </a:xfrm>
        </p:grpSpPr>
        <p:pic>
          <p:nvPicPr>
            <p:cNvPr id="227" name="Picture 36" descr="#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2" y="2659"/>
              <a:ext cx="565" cy="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37" descr="#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" y="2795"/>
              <a:ext cx="21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238" name="Straight Arrow Connector 237"/>
          <p:cNvCxnSpPr/>
          <p:nvPr/>
        </p:nvCxnSpPr>
        <p:spPr>
          <a:xfrm>
            <a:off x="18485444" y="35845139"/>
            <a:ext cx="850121" cy="58613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8" name="Picture 25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6" b="3798"/>
          <a:stretch>
            <a:fillRect/>
          </a:stretch>
        </p:blipFill>
        <p:spPr>
          <a:xfrm>
            <a:off x="42861" y="16573504"/>
            <a:ext cx="11808096" cy="110976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2" name="Rectangle 251"/>
          <p:cNvSpPr/>
          <p:nvPr/>
        </p:nvSpPr>
        <p:spPr>
          <a:xfrm>
            <a:off x="11850957" y="16573504"/>
            <a:ext cx="10094643" cy="11204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9" name="Picture 3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9"/>
          <a:stretch>
            <a:fillRect/>
          </a:stretch>
        </p:blipFill>
        <p:spPr bwMode="auto">
          <a:xfrm rot="16200000">
            <a:off x="14198350" y="20055409"/>
            <a:ext cx="5375423" cy="10070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3" name="Picture 4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95"/>
          <a:stretch>
            <a:fillRect/>
          </a:stretch>
        </p:blipFill>
        <p:spPr bwMode="auto">
          <a:xfrm>
            <a:off x="11850957" y="16573504"/>
            <a:ext cx="10118203" cy="5829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5" name="Rectangle 254"/>
          <p:cNvSpPr/>
          <p:nvPr/>
        </p:nvSpPr>
        <p:spPr>
          <a:xfrm>
            <a:off x="452313" y="34446101"/>
            <a:ext cx="3489158" cy="17439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IPv6 Enabled Smart Meters</a:t>
            </a:r>
            <a:endParaRPr lang="en-US" sz="4400" dirty="0"/>
          </a:p>
        </p:txBody>
      </p:sp>
      <p:pic>
        <p:nvPicPr>
          <p:cNvPr id="256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0" t="53995" r="37703" b="26268"/>
          <a:stretch>
            <a:fillRect/>
          </a:stretch>
        </p:blipFill>
        <p:spPr bwMode="auto">
          <a:xfrm>
            <a:off x="765134" y="30010578"/>
            <a:ext cx="3176337" cy="37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4" name="Rectangle 263"/>
          <p:cNvSpPr/>
          <p:nvPr/>
        </p:nvSpPr>
        <p:spPr>
          <a:xfrm>
            <a:off x="5861878" y="34446101"/>
            <a:ext cx="3489158" cy="17439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Data Concentrator Unit (DCU)</a:t>
            </a:r>
            <a:endParaRPr lang="en-US" sz="4400" dirty="0"/>
          </a:p>
        </p:txBody>
      </p:sp>
      <p:pic>
        <p:nvPicPr>
          <p:cNvPr id="257" name="Picture 6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4" t="30764" r="18026" b="18172"/>
          <a:stretch>
            <a:fillRect/>
          </a:stretch>
        </p:blipFill>
        <p:spPr bwMode="auto">
          <a:xfrm>
            <a:off x="5861878" y="30790887"/>
            <a:ext cx="4376186" cy="252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" name="Rectangle 265"/>
          <p:cNvSpPr/>
          <p:nvPr/>
        </p:nvSpPr>
        <p:spPr>
          <a:xfrm>
            <a:off x="10972549" y="34446101"/>
            <a:ext cx="3489158" cy="174399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Embedded Boards</a:t>
            </a:r>
            <a:endParaRPr lang="en-US" sz="4400" dirty="0"/>
          </a:p>
        </p:txBody>
      </p:sp>
      <p:pic>
        <p:nvPicPr>
          <p:cNvPr id="271" name="Picture 8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9"/>
          <a:stretch>
            <a:fillRect/>
          </a:stretch>
        </p:blipFill>
        <p:spPr bwMode="auto">
          <a:xfrm>
            <a:off x="11186329" y="10277853"/>
            <a:ext cx="6469803" cy="41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" name="Picture 7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9" t="33392" r="52558" b="17346"/>
          <a:stretch>
            <a:fillRect/>
          </a:stretch>
        </p:blipFill>
        <p:spPr bwMode="auto">
          <a:xfrm>
            <a:off x="11015788" y="30179020"/>
            <a:ext cx="3802230" cy="360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2" name="Straight Arrow Connector 261"/>
          <p:cNvCxnSpPr>
            <a:endCxn id="264" idx="1"/>
          </p:cNvCxnSpPr>
          <p:nvPr/>
        </p:nvCxnSpPr>
        <p:spPr>
          <a:xfrm>
            <a:off x="3941471" y="35318100"/>
            <a:ext cx="1920407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/>
          <p:cNvCxnSpPr/>
          <p:nvPr/>
        </p:nvCxnSpPr>
        <p:spPr>
          <a:xfrm>
            <a:off x="9351036" y="35371832"/>
            <a:ext cx="1621513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" descr="http://openclipart.org/image/800px/svg_to_png/14729/gabe_anguiano_Cloud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098" y="9766006"/>
            <a:ext cx="3271966" cy="234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" name="TextBox 131"/>
          <p:cNvSpPr txBox="1"/>
          <p:nvPr/>
        </p:nvSpPr>
        <p:spPr>
          <a:xfrm>
            <a:off x="17278490" y="10610183"/>
            <a:ext cx="2468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Internet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4" name="Picture 9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424"/>
          <a:stretch>
            <a:fillRect/>
          </a:stretch>
        </p:blipFill>
        <p:spPr bwMode="auto">
          <a:xfrm>
            <a:off x="11311159" y="6809311"/>
            <a:ext cx="6964071" cy="303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5" name="TextBox 274"/>
          <p:cNvSpPr txBox="1"/>
          <p:nvPr/>
        </p:nvSpPr>
        <p:spPr>
          <a:xfrm>
            <a:off x="11432607" y="9027024"/>
            <a:ext cx="268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Appliance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15862854" y="6805664"/>
            <a:ext cx="2687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Meter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10790121" y="10058401"/>
            <a:ext cx="2687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Utility Monitoring Station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7" name="Straight Arrow Connector 276"/>
          <p:cNvCxnSpPr/>
          <p:nvPr/>
        </p:nvCxnSpPr>
        <p:spPr>
          <a:xfrm>
            <a:off x="14774779" y="11349956"/>
            <a:ext cx="2432051" cy="368802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/>
          <p:nvPr/>
        </p:nvCxnSpPr>
        <p:spPr>
          <a:xfrm>
            <a:off x="17210350" y="8325438"/>
            <a:ext cx="1064880" cy="1516128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/>
          <p:cNvCxnSpPr/>
          <p:nvPr/>
        </p:nvCxnSpPr>
        <p:spPr>
          <a:xfrm flipV="1">
            <a:off x="19516815" y="9083502"/>
            <a:ext cx="820265" cy="1194351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/>
          <p:cNvCxnSpPr/>
          <p:nvPr/>
        </p:nvCxnSpPr>
        <p:spPr>
          <a:xfrm>
            <a:off x="19381618" y="11783010"/>
            <a:ext cx="567102" cy="1957053"/>
          </a:xfrm>
          <a:prstGeom prst="straightConnector1">
            <a:avLst/>
          </a:prstGeom>
          <a:ln w="635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1256</Words>
  <Application>WPS Presentation</Application>
  <PresentationFormat>Custom</PresentationFormat>
  <Paragraphs>44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SimSun</vt:lpstr>
      <vt:lpstr>Wingdings</vt:lpstr>
      <vt:lpstr>Times New Roman</vt:lpstr>
      <vt:lpstr>Calibri</vt:lpstr>
      <vt:lpstr>Lucida Calligraphy</vt:lpstr>
      <vt:lpstr>Calibri Light</vt:lpstr>
      <vt:lpstr>Microsoft YaHei</vt:lpstr>
      <vt:lpstr/>
      <vt:lpstr>Arial Unicode MS</vt:lpstr>
      <vt:lpstr>Calibri</vt:lpstr>
      <vt:lpstr>Office Theme</vt:lpstr>
      <vt:lpstr>I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Srinivas</cp:lastModifiedBy>
  <cp:revision>128</cp:revision>
  <dcterms:created xsi:type="dcterms:W3CDTF">2015-01-19T04:37:00Z</dcterms:created>
  <dcterms:modified xsi:type="dcterms:W3CDTF">2018-07-18T09:44:49Z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